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86" r:id="rId2"/>
    <p:sldId id="273" r:id="rId3"/>
    <p:sldId id="287" r:id="rId4"/>
    <p:sldId id="288" r:id="rId5"/>
    <p:sldId id="289" r:id="rId6"/>
    <p:sldId id="285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pos="17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D7D31"/>
    <a:srgbClr val="D5393D"/>
    <a:srgbClr val="40BAD2"/>
    <a:srgbClr val="B3E3ED"/>
    <a:srgbClr val="BDD7EE"/>
    <a:srgbClr val="E4E4E4"/>
    <a:srgbClr val="FFFFFF"/>
    <a:srgbClr val="A6A6A6"/>
    <a:srgbClr val="7D4D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46" y="-186"/>
      </p:cViewPr>
      <p:guideLst>
        <p:guide orient="horz" pos="2160"/>
        <p:guide orient="horz" pos="482"/>
        <p:guide pos="3840"/>
        <p:guide pos="17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B7918-A93E-49D0-8D7B-80F092D34AAF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D4430-7A0A-4B90-8C9A-7CD4EB4454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739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4430-7A0A-4B90-8C9A-7CD4EB44548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018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21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548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33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99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83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75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23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1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14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1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вт 18.07.23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71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1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microsoft.com/office/2007/relationships/hdphoto" Target="../media/hdphoto4.wdp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microsoft.com/office/2007/relationships/hdphoto" Target="../media/hdphoto3.wdp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1</a:t>
            </a:fld>
            <a:endParaRPr lang="ru-RU" sz="1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509432" y="1043704"/>
            <a:ext cx="720080" cy="655276"/>
            <a:chOff x="9570119" y="3432175"/>
            <a:chExt cx="1375268" cy="1222800"/>
          </a:xfrm>
        </p:grpSpPr>
        <p:pic>
          <p:nvPicPr>
            <p:cNvPr id="13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-9860" y="0"/>
            <a:ext cx="12200273" cy="659612"/>
          </a:xfrm>
          <a:solidFill>
            <a:srgbClr val="40BAD2"/>
          </a:solidFill>
        </p:spPr>
        <p:txBody>
          <a:bodyPr>
            <a:normAutofit/>
          </a:bodyPr>
          <a:lstStyle/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 ждёте  ребёнка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49653" y="1067499"/>
            <a:ext cx="2745907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8" y="2935121"/>
            <a:ext cx="994108" cy="99410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90" y="1529794"/>
            <a:ext cx="911414" cy="911414"/>
          </a:xfrm>
          <a:prstGeom prst="rect">
            <a:avLst/>
          </a:prstGeom>
        </p:spPr>
      </p:pic>
      <p:sp>
        <p:nvSpPr>
          <p:cNvPr id="76" name="Объект 2"/>
          <p:cNvSpPr txBox="1">
            <a:spLocks/>
          </p:cNvSpPr>
          <p:nvPr/>
        </p:nvSpPr>
        <p:spPr>
          <a:xfrm>
            <a:off x="1413604" y="1698980"/>
            <a:ext cx="4524846" cy="679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Путевки для беременных женщин </a:t>
            </a:r>
            <a:br>
              <a:rPr lang="ru-RU" sz="1400" b="1" dirty="0"/>
            </a:br>
            <a:r>
              <a:rPr lang="ru-RU" sz="1400" b="1" dirty="0"/>
              <a:t>в социально-оздоровительные организации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91" name="Объект 2"/>
          <p:cNvSpPr txBox="1">
            <a:spLocks/>
          </p:cNvSpPr>
          <p:nvPr/>
        </p:nvSpPr>
        <p:spPr>
          <a:xfrm>
            <a:off x="7032104" y="1855769"/>
            <a:ext cx="4608511" cy="36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Документ, удостоверяющий личность и место жительства</a:t>
            </a:r>
            <a:endParaRPr lang="ru-RU" sz="1400" spc="-50" dirty="0"/>
          </a:p>
        </p:txBody>
      </p:sp>
      <p:sp>
        <p:nvSpPr>
          <p:cNvPr id="93" name="AutoShape 7" descr="Картинки по запросу мфц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" y="659612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1" y="4437112"/>
            <a:ext cx="955993" cy="955993"/>
          </a:xfrm>
          <a:prstGeom prst="rect">
            <a:avLst/>
          </a:prstGeom>
        </p:spPr>
      </p:pic>
      <p:sp>
        <p:nvSpPr>
          <p:cNvPr id="53" name="Объект 2"/>
          <p:cNvSpPr txBox="1">
            <a:spLocks/>
          </p:cNvSpPr>
          <p:nvPr/>
        </p:nvSpPr>
        <p:spPr>
          <a:xfrm>
            <a:off x="1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ru-RU" sz="1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– центре по 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  <a:p>
            <a:pPr marL="0" indent="0">
              <a:buNone/>
            </a:pPr>
            <a:endParaRPr lang="ru-RU" sz="1800" b="1" spc="-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431538" y="3092356"/>
            <a:ext cx="4524846" cy="679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Продолжительность оздоровительной смены составляет 12 дней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487488" y="4454624"/>
            <a:ext cx="4524846" cy="1517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Условия предоставления:</a:t>
            </a:r>
          </a:p>
          <a:p>
            <a:pPr>
              <a:buFontTx/>
              <a:buChar char="-"/>
            </a:pPr>
            <a:r>
              <a:rPr lang="ru-RU" sz="1400" b="1" dirty="0"/>
              <a:t>Постоянное проживание в Калининградской области</a:t>
            </a:r>
          </a:p>
          <a:p>
            <a:pPr>
              <a:buFontTx/>
              <a:buChar char="-"/>
            </a:pPr>
            <a:r>
              <a:rPr lang="ru-RU" sz="1400" b="1" dirty="0"/>
              <a:t>Срок беременности – не менее 7 недель</a:t>
            </a:r>
          </a:p>
          <a:p>
            <a:pPr>
              <a:buFontTx/>
              <a:buChar char="-"/>
            </a:pPr>
            <a:r>
              <a:rPr lang="ru-RU" sz="1400" b="1" dirty="0"/>
              <a:t>Нахождение на учете и под наблюдением в государственных медицинских организациях в период беременности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7032103" y="2566430"/>
            <a:ext cx="4536505" cy="36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</a:t>
            </a:r>
            <a:r>
              <a:rPr lang="en-US" sz="1400" dirty="0"/>
              <a:t>. </a:t>
            </a:r>
            <a:r>
              <a:rPr lang="ru-RU" sz="1400" dirty="0"/>
              <a:t>Направление, выданное медицинской организацией</a:t>
            </a:r>
            <a:endParaRPr lang="ru-RU" sz="1400" spc="-50" dirty="0"/>
          </a:p>
        </p:txBody>
      </p:sp>
      <p:sp>
        <p:nvSpPr>
          <p:cNvPr id="23" name="TextBox 22"/>
          <p:cNvSpPr txBox="1"/>
          <p:nvPr/>
        </p:nvSpPr>
        <p:spPr>
          <a:xfrm>
            <a:off x="8402053" y="3295812"/>
            <a:ext cx="2745907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Куда обращаться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7032104" y="4454624"/>
            <a:ext cx="4536505" cy="63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ОГКУ «Центр социальной поддержки населения» </a:t>
            </a:r>
            <a:br>
              <a:rPr lang="ru-RU" sz="1400" dirty="0"/>
            </a:br>
            <a:r>
              <a:rPr lang="ru-RU" sz="1400" dirty="0"/>
              <a:t>по месту жительства</a:t>
            </a:r>
          </a:p>
          <a:p>
            <a:pPr marL="0" indent="0">
              <a:buNone/>
            </a:pPr>
            <a:endParaRPr lang="ru-RU" sz="800" spc="-50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7068106" y="5393104"/>
            <a:ext cx="4536505" cy="772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spc="-50" dirty="0"/>
              <a:t>Департамент семейной политики </a:t>
            </a:r>
            <a:br>
              <a:rPr lang="ru-RU" sz="1400" spc="-50" dirty="0"/>
            </a:br>
            <a:r>
              <a:rPr lang="ru-RU" sz="1400" spc="-50" dirty="0"/>
              <a:t>Министерства социальной политики: 8 (4012) 599-685, </a:t>
            </a:r>
            <a:br>
              <a:rPr lang="ru-RU" sz="1400" spc="-50" dirty="0"/>
            </a:br>
            <a:r>
              <a:rPr lang="ru-RU" sz="1400" spc="-50" dirty="0"/>
              <a:t>8 (4012) 599-614</a:t>
            </a:r>
          </a:p>
        </p:txBody>
      </p:sp>
      <p:pic>
        <p:nvPicPr>
          <p:cNvPr id="27" name="Рисунок 26" descr="https://abrakadabra.fun/uploads/posts/2022-02/1644002047_2-abrakadabra-fun-p-izobrazhenie-telefona-dlya-prezentatsii-7.png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649" y="3256514"/>
            <a:ext cx="1106808" cy="91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6883475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2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1-ый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176732" y="2033552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3500 рублей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906978" y="2180466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Свидетельство о рождении ребенка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1" y="201415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341" y="3507694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906978" y="3406094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68" name="Объект 2"/>
          <p:cNvSpPr txBox="1">
            <a:spLocks/>
          </p:cNvSpPr>
          <p:nvPr/>
        </p:nvSpPr>
        <p:spPr>
          <a:xfrm>
            <a:off x="6906978" y="5140741"/>
            <a:ext cx="3705980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Свидетельство о рождении ребенка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5" descr="C:\Рабочая\моя\Презентации\Иконки\семья с одним ребёнком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715" y="73980"/>
            <a:ext cx="1655794" cy="20838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  <a:p>
            <a:pPr marL="0" indent="0" algn="ctr">
              <a:buNone/>
            </a:pPr>
            <a:endParaRPr lang="ru-RU" sz="1800" b="1" spc="-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89" y="4975763"/>
            <a:ext cx="610551" cy="610551"/>
          </a:xfrm>
          <a:prstGeom prst="rect">
            <a:avLst/>
          </a:prstGeom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94" y="2687317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68059" y="2699595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29961" y="4892151"/>
            <a:ext cx="11482662" cy="293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бъект 2"/>
          <p:cNvSpPr txBox="1">
            <a:spLocks/>
          </p:cNvSpPr>
          <p:nvPr/>
        </p:nvSpPr>
        <p:spPr>
          <a:xfrm>
            <a:off x="213992" y="5098783"/>
            <a:ext cx="5249988" cy="1403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Единоразовая выплата при рождении первого ребенка женщинам, родившим первого ребенка во время обучения либо в течение 3-х лет после окончания обучения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345 000 рублей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89" y="5661248"/>
            <a:ext cx="663387" cy="6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Объект 2"/>
          <p:cNvSpPr txBox="1">
            <a:spLocks/>
          </p:cNvSpPr>
          <p:nvPr/>
        </p:nvSpPr>
        <p:spPr>
          <a:xfrm>
            <a:off x="6906978" y="5724498"/>
            <a:ext cx="4661630" cy="512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</a:t>
            </a:r>
            <a:r>
              <a:rPr lang="en-US" sz="1400" dirty="0"/>
              <a:t>. </a:t>
            </a:r>
            <a:r>
              <a:rPr lang="ru-RU" sz="1400" dirty="0"/>
              <a:t>Диплом об окончании обучения или справка об обучении по очной или очно-заочной форме</a:t>
            </a:r>
          </a:p>
        </p:txBody>
      </p:sp>
    </p:spTree>
    <p:extLst>
      <p:ext uri="{BB962C8B-B14F-4D97-AF65-F5344CB8AC3E}">
        <p14:creationId xmlns="" xmlns:p14="http://schemas.microsoft.com/office/powerpoint/2010/main" val="33281555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3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2-ый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299071" y="2208718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7 000 рублей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942002" y="2481029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224869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4208360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890507" y="4208360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910" y="310926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906978" y="3220261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31" name="Picture 3" descr="C:\Рабочая\моя\Презентации\Иконки\семья с дву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744" y="-28870"/>
            <a:ext cx="2543840" cy="21694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77176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3-й и последующий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268290" y="2284962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10 000 рублей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50987" y="3548688"/>
            <a:ext cx="5237886" cy="261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бъект 2"/>
          <p:cNvSpPr txBox="1">
            <a:spLocks/>
          </p:cNvSpPr>
          <p:nvPr/>
        </p:nvSpPr>
        <p:spPr>
          <a:xfrm>
            <a:off x="6906978" y="2372701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224869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255" y="4064961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864867" y="3847170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240005" y="3672600"/>
            <a:ext cx="5546156" cy="663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Ежемесячная денежная выплата многодетной семье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1 971 рублей в месяц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8-800-201-39-00,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08" y="298641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96258" y="3109624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26" name="Picture 2" descr="G:\!MAIL\ASU\Плотникова\Презентации\Иконки\семья с тре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47" y="450497"/>
            <a:ext cx="2387697" cy="18445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Объект 2">
            <a:extLst>
              <a:ext uri="{FF2B5EF4-FFF2-40B4-BE49-F238E27FC236}">
                <a16:creationId xmlns="" xmlns:a16="http://schemas.microsoft.com/office/drawing/2014/main" id="{F891553C-D122-4E75-92A8-3D431FD99A96}"/>
              </a:ext>
            </a:extLst>
          </p:cNvPr>
          <p:cNvSpPr txBox="1">
            <a:spLocks/>
          </p:cNvSpPr>
          <p:nvPr/>
        </p:nvSpPr>
        <p:spPr>
          <a:xfrm>
            <a:off x="240005" y="5096635"/>
            <a:ext cx="10536515" cy="1015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600" dirty="0"/>
              <a:t>дополнительно при получении ежемесячной денежной выплаты многодетной семье на каждого ребенка-школьника </a:t>
            </a:r>
            <a:r>
              <a:rPr lang="ru-RU" sz="1600" b="1" dirty="0"/>
              <a:t>- Социальная выплата детям из малообеспеченных многодетных семей на подготовку к школе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  5 000 рублей</a:t>
            </a:r>
          </a:p>
          <a:p>
            <a:pPr marL="0" indent="0">
              <a:buNone/>
            </a:pPr>
            <a:endParaRPr lang="ru-RU" sz="1600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F11CD8B9-3F76-4C1C-B1E6-66BF62591F47}"/>
              </a:ext>
            </a:extLst>
          </p:cNvPr>
          <p:cNvCxnSpPr>
            <a:cxnSpLocks/>
          </p:cNvCxnSpPr>
          <p:nvPr/>
        </p:nvCxnSpPr>
        <p:spPr>
          <a:xfrm>
            <a:off x="181188" y="4919413"/>
            <a:ext cx="11489324" cy="4136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682429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5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3-й и последующий ребенок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857298" y="2303682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17" y="1989730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33" y="4547693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946440" y="4488794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609" y="328849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90135" y="3432175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26" name="Picture 2" descr="G:\!MAIL\ASU\Плотникова\Презентации\Иконки\семья с тре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47" y="450497"/>
            <a:ext cx="2387697" cy="18445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Объект 2"/>
          <p:cNvSpPr txBox="1">
            <a:spLocks/>
          </p:cNvSpPr>
          <p:nvPr/>
        </p:nvSpPr>
        <p:spPr>
          <a:xfrm>
            <a:off x="216735" y="1844824"/>
            <a:ext cx="5825487" cy="246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Областной материнский (семейный) капитал</a:t>
            </a:r>
            <a:r>
              <a:rPr lang="ru-RU" sz="1400" dirty="0"/>
              <a:t> семьям со среднедушевым доходом, размер которого не превышает 3,5 величины прожиточного минимума на душу населения</a:t>
            </a:r>
          </a:p>
          <a:p>
            <a:pPr>
              <a:buFontTx/>
              <a:buChar char="-"/>
            </a:pPr>
            <a:r>
              <a:rPr lang="ru-RU" sz="1400" dirty="0"/>
              <a:t>при рождении третьего или четвертого ребенка 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100 000 рублей</a:t>
            </a:r>
            <a:r>
              <a:rPr lang="ru-RU" sz="1400" dirty="0"/>
              <a:t> </a:t>
            </a:r>
          </a:p>
          <a:p>
            <a:pPr>
              <a:buFontTx/>
              <a:buChar char="-"/>
            </a:pPr>
            <a:r>
              <a:rPr lang="ru-RU" sz="1400" dirty="0"/>
              <a:t>при рождении пятого или последующих детей 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200 000 рублей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при одновременном рождении трех и более детей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1 000 000 рублей</a:t>
            </a:r>
            <a:endParaRPr lang="ru-RU" sz="1400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175732" y="5040307"/>
            <a:ext cx="5666129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Дополнительный областной материнский (семейный) капитал</a:t>
            </a:r>
            <a:r>
              <a:rPr lang="ru-RU" sz="1400" dirty="0"/>
              <a:t> </a:t>
            </a:r>
            <a:br>
              <a:rPr lang="ru-RU" sz="1400" dirty="0"/>
            </a:br>
            <a:r>
              <a:rPr lang="ru-RU" sz="1400" dirty="0"/>
              <a:t>семьям со среднедушевым доходом, размер которого не превышает                            1,5 величины прожиточного минимума на душу населения </a:t>
            </a:r>
            <a:r>
              <a:rPr lang="ru-RU" sz="1400" b="1" dirty="0"/>
              <a:t>(на детей, рожденных до 01.01.2023)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50 000 рублей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230799" y="4815534"/>
            <a:ext cx="5237886" cy="261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081713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140" y="5924052"/>
            <a:ext cx="502108" cy="50210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Пособия отдельным категориям семей с детьми</a:t>
            </a:r>
          </a:p>
        </p:txBody>
      </p:sp>
      <p:sp>
        <p:nvSpPr>
          <p:cNvPr id="52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6</a:t>
            </a:fld>
            <a:endParaRPr lang="ru-RU" sz="1600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6614461" y="626672"/>
            <a:ext cx="667458" cy="674603"/>
            <a:chOff x="9570119" y="3432175"/>
            <a:chExt cx="1375268" cy="1222800"/>
          </a:xfrm>
        </p:grpSpPr>
        <p:pic>
          <p:nvPicPr>
            <p:cNvPr id="55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TextBox 59"/>
          <p:cNvSpPr txBox="1"/>
          <p:nvPr/>
        </p:nvSpPr>
        <p:spPr>
          <a:xfrm>
            <a:off x="7274135" y="626672"/>
            <a:ext cx="2876306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59216" y="2636912"/>
            <a:ext cx="11610214" cy="8906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бъект 2"/>
          <p:cNvSpPr txBox="1">
            <a:spLocks/>
          </p:cNvSpPr>
          <p:nvPr/>
        </p:nvSpPr>
        <p:spPr>
          <a:xfrm>
            <a:off x="7083792" y="5352896"/>
            <a:ext cx="4971204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Свидетельства о рождении ребенка</a:t>
            </a: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7104396" y="5617526"/>
            <a:ext cx="4686341" cy="312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Свидетельство о смерти кормильца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2" y="1412776"/>
            <a:ext cx="1110036" cy="1110036"/>
          </a:xfrm>
          <a:prstGeom prst="rect">
            <a:avLst/>
          </a:prstGeom>
        </p:spPr>
      </p:pic>
      <p:sp>
        <p:nvSpPr>
          <p:cNvPr id="35" name="Объект 2"/>
          <p:cNvSpPr txBox="1">
            <a:spLocks/>
          </p:cNvSpPr>
          <p:nvPr/>
        </p:nvSpPr>
        <p:spPr>
          <a:xfrm>
            <a:off x="1351777" y="1412776"/>
            <a:ext cx="4064704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Ежемесячное пособие на ребенка-инвалида</a:t>
            </a:r>
            <a:r>
              <a:rPr lang="ru-RU" sz="1400" dirty="0"/>
              <a:t>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2 000 рублей в месяц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9860" y="634290"/>
            <a:ext cx="4434015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" y="3421824"/>
            <a:ext cx="1091042" cy="1091042"/>
          </a:xfrm>
          <a:prstGeom prst="rect">
            <a:avLst/>
          </a:prstGeom>
        </p:spPr>
      </p:pic>
      <p:sp>
        <p:nvSpPr>
          <p:cNvPr id="49" name="Объект 2"/>
          <p:cNvSpPr txBox="1">
            <a:spLocks/>
          </p:cNvSpPr>
          <p:nvPr/>
        </p:nvSpPr>
        <p:spPr>
          <a:xfrm>
            <a:off x="1292717" y="3262448"/>
            <a:ext cx="3836744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Ежемесячное пособие студенческим семьям, имеющим детей</a:t>
            </a:r>
            <a:r>
              <a:rPr lang="ru-RU" sz="1400" dirty="0"/>
              <a:t>, семьям со среднедушевым доходом, размер которого не превышает 100 %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14 362 рубля в месяц</a:t>
            </a: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6492545" y="2819534"/>
            <a:ext cx="5505191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Свидетельства о рождении ребенка</a:t>
            </a:r>
          </a:p>
          <a:p>
            <a:pPr marL="0" indent="0">
              <a:buNone/>
            </a:pPr>
            <a:r>
              <a:rPr lang="en-US" sz="1400" dirty="0"/>
              <a:t>2. </a:t>
            </a:r>
            <a:r>
              <a:rPr lang="ru-RU" sz="1400" dirty="0"/>
              <a:t>Справка(и) об обучении родителей по очной форме в образовательном учреждении. </a:t>
            </a:r>
          </a:p>
          <a:p>
            <a:pPr marL="0" indent="0">
              <a:buNone/>
            </a:pPr>
            <a:r>
              <a:rPr lang="ru-RU" sz="1400" dirty="0"/>
              <a:t>3. Справки из ФНС России о счетах физических лиц заявителя и совершеннолетних членов его семьи</a:t>
            </a:r>
          </a:p>
          <a:p>
            <a:pPr marL="0" indent="0">
              <a:buNone/>
            </a:pPr>
            <a:r>
              <a:rPr lang="ru-RU" sz="1400" dirty="0"/>
              <a:t>4. Справки из кредитных организаций заявителя и членов его семьи об остатке денежных средств на счетах на 31 декабря года, предшествующего году обращения, о суммах денежных средств, поступивших на счета за год, предшествующий году обращения</a:t>
            </a:r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863" y="2954207"/>
            <a:ext cx="592735" cy="592735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37" y="4050710"/>
            <a:ext cx="587274" cy="587274"/>
          </a:xfrm>
          <a:prstGeom prst="rect">
            <a:avLst/>
          </a:prstGeom>
        </p:spPr>
      </p:pic>
      <p:sp>
        <p:nvSpPr>
          <p:cNvPr id="58" name="Объект 2"/>
          <p:cNvSpPr txBox="1">
            <a:spLocks/>
          </p:cNvSpPr>
          <p:nvPr/>
        </p:nvSpPr>
        <p:spPr>
          <a:xfrm>
            <a:off x="7077569" y="4868824"/>
            <a:ext cx="5499151" cy="625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dirty="0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7" y="3567580"/>
            <a:ext cx="621022" cy="621022"/>
          </a:xfrm>
          <a:prstGeom prst="rect">
            <a:avLst/>
          </a:prstGeom>
        </p:spPr>
      </p:pic>
      <p:cxnSp>
        <p:nvCxnSpPr>
          <p:cNvPr id="64" name="Прямая соединительная линия 63"/>
          <p:cNvCxnSpPr/>
          <p:nvPr/>
        </p:nvCxnSpPr>
        <p:spPr>
          <a:xfrm flipV="1">
            <a:off x="63539" y="5260038"/>
            <a:ext cx="11610214" cy="8906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бъект 2"/>
          <p:cNvSpPr txBox="1">
            <a:spLocks/>
          </p:cNvSpPr>
          <p:nvPr/>
        </p:nvSpPr>
        <p:spPr>
          <a:xfrm>
            <a:off x="1323152" y="5445776"/>
            <a:ext cx="4470755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Пособие детям граждан, погибших (умерших) вследствие исполнения ими воинского, служебного, гражданского долга</a:t>
            </a:r>
            <a:r>
              <a:rPr lang="ru-RU" sz="1400" dirty="0"/>
              <a:t>.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1 500 рублей в месяц 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7115264" y="5853494"/>
            <a:ext cx="4793064" cy="312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3</a:t>
            </a:r>
            <a:r>
              <a:rPr lang="ru-RU" sz="1400" dirty="0"/>
              <a:t>. Документ, подтверждающий причину смерти кормильца  вследствие исполнения им воинского, служебного, гражданского долга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60" y="5393642"/>
            <a:ext cx="592735" cy="5927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157" y="5458476"/>
            <a:ext cx="564868" cy="5648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0" y="5363776"/>
            <a:ext cx="1091042" cy="109104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12057" y="14127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Назначается без обращения лицу, получающему пенсию на ребенка-инвалида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341" y="4515756"/>
            <a:ext cx="750577" cy="66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885248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8297</TotalTime>
  <Words>782</Words>
  <Application>Microsoft Office PowerPoint</Application>
  <PresentationFormat>Произвольный</PresentationFormat>
  <Paragraphs>88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HDOfficeLightV0</vt:lpstr>
      <vt:lpstr>Вы  ждёте  ребёнка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Киров Александр Владимирович</dc:creator>
  <cp:lastModifiedBy>ASU-PC2</cp:lastModifiedBy>
  <cp:revision>361</cp:revision>
  <cp:lastPrinted>2019-05-28T11:09:34Z</cp:lastPrinted>
  <dcterms:created xsi:type="dcterms:W3CDTF">2017-12-05T13:06:06Z</dcterms:created>
  <dcterms:modified xsi:type="dcterms:W3CDTF">2023-07-18T07:34:17Z</dcterms:modified>
</cp:coreProperties>
</file>